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4" r:id="rId6"/>
    <p:sldMasterId id="2147484017" r:id="rId7"/>
    <p:sldMasterId id="2147483709" r:id="rId8"/>
    <p:sldMasterId id="2147483722" r:id="rId9"/>
    <p:sldMasterId id="2147483735" r:id="rId10"/>
    <p:sldMasterId id="2147483760" r:id="rId11"/>
    <p:sldMasterId id="2147483784" r:id="rId12"/>
    <p:sldMasterId id="2147483797" r:id="rId13"/>
    <p:sldMasterId id="2147483977" r:id="rId14"/>
  </p:sldMasterIdLst>
  <p:notesMasterIdLst>
    <p:notesMasterId r:id="rId21"/>
  </p:notesMasterIdLst>
  <p:handoutMasterIdLst>
    <p:handoutMasterId r:id="rId22"/>
  </p:handoutMasterIdLst>
  <p:sldIdLst>
    <p:sldId id="3858" r:id="rId15"/>
    <p:sldId id="280" r:id="rId16"/>
    <p:sldId id="3872" r:id="rId17"/>
    <p:sldId id="3864" r:id="rId18"/>
    <p:sldId id="3871" r:id="rId19"/>
    <p:sldId id="3873" r:id="rId2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33CCFF"/>
    <a:srgbClr val="F5ECDB"/>
    <a:srgbClr val="F1E4CB"/>
    <a:srgbClr val="009999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3044154" cy="4673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333" y="4"/>
            <a:ext cx="3044153" cy="467363"/>
          </a:xfrm>
          <a:prstGeom prst="rect">
            <a:avLst/>
          </a:prstGeom>
        </p:spPr>
        <p:txBody>
          <a:bodyPr vert="horz" lIns="92519" tIns="46259" rIns="92519" bIns="46259" rtlCol="0"/>
          <a:lstStyle>
            <a:lvl1pPr algn="r">
              <a:defRPr sz="1200"/>
            </a:lvl1pPr>
          </a:lstStyle>
          <a:p>
            <a:fld id="{059F52E2-F1DE-46D3-BACC-78119557B962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41740"/>
            <a:ext cx="3044154" cy="4673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333" y="8841740"/>
            <a:ext cx="3044153" cy="467363"/>
          </a:xfrm>
          <a:prstGeom prst="rect">
            <a:avLst/>
          </a:prstGeom>
        </p:spPr>
        <p:txBody>
          <a:bodyPr vert="horz" lIns="92519" tIns="46259" rIns="92519" bIns="46259" rtlCol="0" anchor="b"/>
          <a:lstStyle>
            <a:lvl1pPr algn="r">
              <a:defRPr sz="1200"/>
            </a:lvl1pPr>
          </a:lstStyle>
          <a:p>
            <a:fld id="{4FE15C78-6CC8-4FB4-9DD6-3BEF9917C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43344" cy="467071"/>
          </a:xfrm>
          <a:prstGeom prst="rect">
            <a:avLst/>
          </a:prstGeom>
        </p:spPr>
        <p:txBody>
          <a:bodyPr vert="horz" lIns="93537" tIns="46768" rIns="93537" bIns="467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4" cy="467071"/>
          </a:xfrm>
          <a:prstGeom prst="rect">
            <a:avLst/>
          </a:prstGeom>
        </p:spPr>
        <p:txBody>
          <a:bodyPr vert="horz" lIns="93537" tIns="46768" rIns="93537" bIns="46768" rtlCol="0"/>
          <a:lstStyle>
            <a:lvl1pPr algn="r">
              <a:defRPr sz="1200"/>
            </a:lvl1pPr>
          </a:lstStyle>
          <a:p>
            <a:fld id="{7B299F97-F58F-4790-8A4D-46307B570D7F}" type="datetimeFigureOut">
              <a:rPr lang="en-US" smtClean="0"/>
              <a:t>8/29/2024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0725" y="1165225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7" tIns="46768" rIns="93537" bIns="467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8"/>
          </a:xfrm>
          <a:prstGeom prst="rect">
            <a:avLst/>
          </a:prstGeom>
        </p:spPr>
        <p:txBody>
          <a:bodyPr vert="horz" lIns="93537" tIns="46768" rIns="93537" bIns="467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42034"/>
            <a:ext cx="3043344" cy="467070"/>
          </a:xfrm>
          <a:prstGeom prst="rect">
            <a:avLst/>
          </a:prstGeom>
        </p:spPr>
        <p:txBody>
          <a:bodyPr vert="horz" lIns="93537" tIns="46768" rIns="93537" bIns="467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34"/>
            <a:ext cx="3043344" cy="467070"/>
          </a:xfrm>
          <a:prstGeom prst="rect">
            <a:avLst/>
          </a:prstGeom>
        </p:spPr>
        <p:txBody>
          <a:bodyPr vert="horz" lIns="93537" tIns="46768" rIns="93537" bIns="46768" rtlCol="0" anchor="b"/>
          <a:lstStyle>
            <a:lvl1pPr algn="r">
              <a:defRPr sz="1200"/>
            </a:lvl1pPr>
          </a:lstStyle>
          <a:p>
            <a:fld id="{06FECA5B-CB69-434F-96AB-1E7E18E86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your15-Day count, please give your GO Team an overview of your projected vs. 8/21 enrolled numbers as well as information on your FY25 budget adjustment. 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1165225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190">
              <a:defRPr/>
            </a:pPr>
            <a:r>
              <a:rPr lang="en-US" dirty="0"/>
              <a:t>Review the previously discussed plan for the FY25 Leveling Reserve as discussed by the GO Team in your Feb. 2024 Budget Feedback meeting and March 2024 Approval meeting.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ECA5B-CB69-434F-96AB-1E7E18E8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47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1165225"/>
            <a:ext cx="5581650" cy="3140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251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Review the previously discussed plan for the FY25 Title I Holdback as discussed by the GO Team in your Feb. 2024 Budget Feedback meeting and March 2024 Approval meeting. </a:t>
            </a:r>
          </a:p>
          <a:p>
            <a:pPr defTabSz="925190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ECA5B-CB69-434F-96AB-1E7E18E8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79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F74069C-88F8-48B5-8814-06317A2067C5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FF1F2A2-C67B-4981-AD94-747309F8D8E6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5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52BF9E-6463-434D-8EF8-081B1BFE5B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825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4C80A95-A9DB-48DF-B9E4-FADC0CCD30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0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3C5BBF-013D-49A0-8299-37EBF36C5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0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ence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115824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984" y="234950"/>
            <a:ext cx="11825816" cy="369332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01600" y="609600"/>
            <a:ext cx="11887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4219"/>
      </p:ext>
    </p:extLst>
  </p:cSld>
  <p:clrMapOvr>
    <a:masterClrMapping/>
  </p:clrMapOvr>
  <p:transition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87B7B8F-86C7-4C7A-AA7F-EC09E19F55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345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669E4A-BB4D-432F-9FA6-725EF4346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532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282442A-9025-4A2E-8FC3-0DFF0A621E8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121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785101B-11CE-40A1-AE5E-9F6D3B2CFF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74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A4DEB6-440D-4911-9FBD-1CECBD7259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5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1032CB-A36F-4489-A2C4-739711ECE5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D2483BC-6651-4318-8D04-A985A876A93E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5991B1-7D70-40C5-8E46-901602DB12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D15F06A-3FA2-4788-9C33-08857C3AB2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4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DAFDC10-3F74-43CA-A902-2A4A3CC80E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674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849D47B-53B8-4593-A521-8FDE420F3C5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0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963B803-55C8-49D7-81F8-3C22BF5D68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9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68349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0685811"/>
      </p:ext>
    </p:extLst>
  </p:cSld>
  <p:clrMapOvr>
    <a:masterClrMapping/>
  </p:clrMapOvr>
  <p:hf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088" y="6413619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324908"/>
      </p:ext>
    </p:extLst>
  </p:cSld>
  <p:clrMapOvr>
    <a:masterClrMapping/>
  </p:clrMapOvr>
  <p:hf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23782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7285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E1913-9345-4E9A-9FCB-5729BA9224F7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967725"/>
      </p:ext>
    </p:extLst>
  </p:cSld>
  <p:clrMapOvr>
    <a:masterClrMapping/>
  </p:clrMapOvr>
  <p:hf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051602"/>
      </p:ext>
    </p:extLst>
  </p:cSld>
  <p:clrMapOvr>
    <a:masterClrMapping/>
  </p:clrMapOvr>
  <p:hf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38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6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9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3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90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9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3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9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508913232"/>
      </p:ext>
    </p:extLst>
  </p:cSld>
  <p:clrMapOvr>
    <a:masterClrMapping/>
  </p:clrMapOvr>
  <p:hf hdr="0" ftr="0" dt="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0159774"/>
      </p:ext>
    </p:extLst>
  </p:cSld>
  <p:clrMapOvr>
    <a:masterClrMapping/>
  </p:clrMapOvr>
  <p:hf hdr="0" ftr="0" dt="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3860053"/>
      </p:ext>
    </p:extLst>
  </p:cSld>
  <p:clrMapOvr>
    <a:masterClrMapping/>
  </p:clrMapOvr>
  <p:hf hdr="0" ft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325828"/>
      </p:ext>
    </p:extLst>
  </p:cSld>
  <p:clrMapOvr>
    <a:masterClrMapping/>
  </p:clrMapOvr>
  <p:hf hdr="0" ftr="0" dt="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410745"/>
      </p:ext>
    </p:extLst>
  </p:cSld>
  <p:clrMapOvr>
    <a:masterClrMapping/>
  </p:clrMapOvr>
  <p:hf hdr="0" ft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7287324"/>
      </p:ext>
    </p:extLst>
  </p:cSld>
  <p:clrMapOvr>
    <a:masterClrMapping/>
  </p:clrMapOvr>
  <p:hf hdr="0" ftr="0" dt="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479412"/>
      </p:ext>
    </p:extLst>
  </p:cSld>
  <p:clrMapOvr>
    <a:masterClrMapping/>
  </p:clrMapOvr>
  <p:hf hdr="0" ftr="0" dt="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0" y="0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6" y="13144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2647853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BDE8-FE5A-4FA4-AA9D-5132DC699435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200753"/>
      </p:ext>
    </p:extLst>
  </p:cSld>
  <p:clrMapOvr>
    <a:masterClrMapping/>
  </p:clrMapOvr>
  <p:hf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418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8506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06770"/>
      </p:ext>
    </p:extLst>
  </p:cSld>
  <p:clrMapOvr>
    <a:masterClrMapping/>
  </p:clrMapOvr>
  <p:hf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8258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3A37B-03A8-45AB-AD5B-CA6F968A1E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03222"/>
      </p:ext>
    </p:extLst>
  </p:cSld>
  <p:clrMapOvr>
    <a:masterClrMapping/>
  </p:clrMapOvr>
  <p:transition spd="slow">
    <p:check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A603-9F58-4668-BE71-248724430663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25F51-049C-4F09-985E-88373BC58708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9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62E8-5B08-4F90-A429-1AF4E7113FA1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EFB51-FD0A-4911-843D-29D3378DC883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8342D-9088-4396-8C29-95D34B3E713D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6013E-4F04-4D1B-A048-D9B2B59CFC28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589E54D-4525-4B19-92AB-1F1CDA793166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C9F20-B75A-49AB-8B88-1D5EA6DABFF5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4907C-8252-455A-BC65-F61580EA8D73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726DA-A5B5-49D7-9B12-735498950DA3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2BE29BA-F8F0-4508-A4BE-7F72180E3ABB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5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F865CF-A9DB-43E3-ADF8-28E5B1685A28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FE91807-D38D-4528-8CF2-63D388DD1A23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51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6390AC-3BCF-4C22-A2DB-7990E5A54FFD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259FE0-F886-4177-8680-0087672F0DBD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9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8C4881A-3753-44FC-9558-4D53EA0B3115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F6DDC96-0A56-4EC2-A351-5C197C9B424C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3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F637B1-5A12-4E31-807A-45ED99814C6F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E122329-9D6C-4DB8-AB35-E1ADA78AF0CC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44F7ADF-1314-41CB-AC5F-F8E1A67EBEF8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27ED441-B249-441C-A420-69A916E4CC25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2E0800E-34A0-4176-B5D0-FB4E9EA59786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4121760-A27C-4DBB-AB7C-A323C9DF14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CEC284-E82C-4EB1-809B-E5E849B6D5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C43ED1A-5296-484D-A834-AA97962CCE1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5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1C47BC4-0B73-4253-A4D6-DC9E2833E7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CF0D6C6-7B23-40CA-8C37-357F0B28F1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E312639-AC78-455B-B901-74D8D19387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86F04-3EBE-40B7-8C0D-DE4CA949853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04ADB85-7F9B-44BF-BB0E-F147399C7D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8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756FDB1-E957-4F26-8C5A-1C001FA301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1D37E9-2468-4ABE-AB05-DD18207AE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CE94586-3ABD-4339-9426-2C512D9BFF8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CB1B063-4B04-465A-84B9-A1A68F3F6B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A9849B-CD2E-4E9A-9587-F3F251325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8FFE9E-47B5-4A17-A7F9-AF64B538EA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4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E3EED7F-1822-414D-AE25-767B43A35B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12D7628-275D-482F-ABB5-41123B29C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D445A7E-C664-4423-A8D8-F765FD3071A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9C85D9-6FB7-40EF-965F-A1046ADCDD99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4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D7168DB-C706-4D24-9A6B-123E9909724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59D34F-2793-4406-82CF-547094FF3F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358F5B-D33E-4151-8A46-504F0DB90E3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AFBC2A3-340E-45FA-9D33-A59BE5081A7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4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44F5625-F982-431E-A022-A96D7C87C6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7A7A11B-55A9-45EA-90B0-A48BEC4403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266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8A169FF-9855-4085-96FF-D8006A565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A57310-EF70-44D4-8755-F5A9BF3F5F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30D2178-DE1E-4031-94CD-7C7C8C6164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3ACDC9-FBCE-4943-A3AE-873EA06A62B4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8DE7A6D-AB74-49C2-82DA-B4AC59E231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36B372D-AC5E-4D5B-B3F2-A70A0CAA81F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DB02DD4-E8CC-4D08-B942-242171DDD2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5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E2615F5-B4C4-48EB-B9DA-7522D3DBDE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33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C2EFCE1-E2AF-483A-A70C-E1A97266A1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DCD0D3E-316B-4065-9453-5D37D5564A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0AF82F7-5E20-4C6A-BE77-BD17BA6AC5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7A78B7D-F33D-4B0C-AAB5-A99EF4B061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407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1014F03-35A4-40AF-A349-9B8AF4F0DD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CE6E390-EA1F-4B3E-A94B-FC0331EB7320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FDB2166-B2EC-49A3-A264-B90D608ECC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AE68F33-01E8-4DD1-9A4E-D6564E76E6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32D34AD-3563-473D-A8A8-A376547390B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AC7994-9298-42FE-BB9D-BC456909661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852DB28-30B8-44E1-BD08-851F10F89E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D818289-C2F5-45E3-B624-666C07A3F31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1DB3F4B-CC9E-4DFB-95DD-A50AB4DE18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7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46DEA0-F4F7-496F-ABC8-2328DC678B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58E37FB-30A6-4BD8-A37A-0850494C84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9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5FB1C7F-EBD1-4FCD-A718-1422D33EB0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931ECF6-EA9B-4FA1-8F7A-1BED46621E92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2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87755" y="620688"/>
            <a:ext cx="7694645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3887755" y="3076"/>
            <a:ext cx="7694645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79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2D10BE-8B15-4DDB-A88F-E01F45911D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2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46AE6E9-0A2D-4C01-9E2D-294BA86EF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14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2DB33F-94B9-4D41-91A6-6CD01CF297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5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2B6BFD3-FA1A-43DB-A2AB-7D4E92E4AA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84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0EE1963-F67F-44A8-8DFB-D2F2E813F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6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42709D5-F6A5-47A5-B122-04652A66FB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1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4F49261-6E06-42D1-BD34-DC40688681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36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90FB482-715F-4F9A-BEB9-FC06BAC4F62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22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BC93BD0-C219-413B-984E-FA5E995AD8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49BACE6-EDD5-4577-AADD-9FFBFFCF7CC8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8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6D67479-150C-4B20-B565-3574245E06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16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DF73AA-B2E6-467D-8A76-5F68FDF66A4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261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FF30BE1-2EDF-43BD-A6A3-A40F949A07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2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0D99C69-EF7D-4CEB-9F3B-E683F47AB1E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3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EF5F27-A703-4D3F-8A13-24C42EF01E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5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123FF70-DD77-49B9-9D8E-1255980556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449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0022304-F89C-4019-B912-3E1630DA1CC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82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0044CD9-CB65-4EFD-90E1-B0CFBAE25B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428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132609F-C4D7-44CE-92BF-2B9B3B9179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231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30827F-AF46-4EA3-8108-9AAE9EB97D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2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F9FCD-03E4-44FC-B335-0EF1F4B129E5}" type="datetime1">
              <a:rPr lang="en-US" smtClean="0"/>
              <a:t>8/29/2024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BAA56-CFFF-4CF8-B0A0-A251967A96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6224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45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  <p:sldLayoutId id="2147483995" r:id="rId18"/>
    <p:sldLayoutId id="2147483996" r:id="rId19"/>
    <p:sldLayoutId id="2147483997" r:id="rId20"/>
    <p:sldLayoutId id="2147484012" r:id="rId21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0BCB-F821-4E7B-8696-A73310E397FB}" type="datetime1">
              <a:rPr lang="en-US" smtClean="0"/>
              <a:t>8/29/2024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321A6-36D9-484D-884F-FF7F5782F158}" type="datetime1">
              <a:rPr lang="en-US" smtClean="0"/>
              <a:t>8/29/2024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4013" r:id="rId8"/>
    <p:sldLayoutId id="2147484014" r:id="rId9"/>
    <p:sldLayoutId id="2147484015" r:id="rId10"/>
    <p:sldLayoutId id="214748401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A01F3-B8BD-49DA-975B-065DB016DB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204A-F327-46CC-A2D8-3C1EA69B6E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C65B-2726-4A6B-A8F8-2CB440C888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E805E-DE9B-4A4C-9E48-73FD3721385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60B14-D087-400D-A007-4C2D5545ED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01" y="6356351"/>
            <a:ext cx="9204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163603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1090F-0A29-47EE-9796-D93E951CE1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8/29/2024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79C466-2CA8-D8B4-8F85-2B6F48BAB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404" y="3044952"/>
            <a:ext cx="4800600" cy="768096"/>
          </a:xfrm>
        </p:spPr>
        <p:txBody>
          <a:bodyPr/>
          <a:lstStyle/>
          <a:p>
            <a:r>
              <a:rPr lang="en-US" dirty="0"/>
              <a:t>South Atlanta high school</a:t>
            </a:r>
            <a:br>
              <a:rPr lang="en-US" dirty="0"/>
            </a:br>
            <a:r>
              <a:rPr lang="en-US" dirty="0"/>
              <a:t>Leveling and fy25 budget adjustment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0149F2-0611-F5EB-BFDC-BD8779456F4B}"/>
              </a:ext>
            </a:extLst>
          </p:cNvPr>
          <p:cNvSpPr txBox="1"/>
          <p:nvPr/>
        </p:nvSpPr>
        <p:spPr>
          <a:xfrm>
            <a:off x="5588141" y="5124262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1774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179231"/>
              </p:ext>
            </p:extLst>
          </p:nvPr>
        </p:nvGraphicFramePr>
        <p:xfrm>
          <a:off x="5545091" y="1062355"/>
          <a:ext cx="4276726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899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15-Day Count(08.21.24)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925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725535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862716"/>
              </p:ext>
            </p:extLst>
          </p:nvPr>
        </p:nvGraphicFramePr>
        <p:xfrm>
          <a:off x="4219575" y="4313176"/>
          <a:ext cx="6397534" cy="45720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198767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3198767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Adjustment*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i="1" dirty="0">
                          <a:solidFill>
                            <a:schemeClr val="tx1"/>
                          </a:solidFill>
                        </a:rPr>
                        <a:t> $149,352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20D829-54AF-E8F3-BF60-C3C2F76D3C41}"/>
              </a:ext>
            </a:extLst>
          </p:cNvPr>
          <p:cNvSpPr txBox="1"/>
          <p:nvPr/>
        </p:nvSpPr>
        <p:spPr>
          <a:xfrm>
            <a:off x="3786477" y="5982732"/>
            <a:ext cx="72637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*The budget adjustment reflects the impact of the following: enrollment changes, FY25 reserve, adjustments to Title I, Family Engagement and School Improvement Allocations, Security Grants and FY24 carryover funds</a:t>
            </a:r>
          </a:p>
        </p:txBody>
      </p:sp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54" y="5522119"/>
            <a:ext cx="870309" cy="39290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114813"/>
              </p:ext>
            </p:extLst>
          </p:nvPr>
        </p:nvGraphicFramePr>
        <p:xfrm>
          <a:off x="3640678" y="1240623"/>
          <a:ext cx="8094122" cy="53035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83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Priorities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APS FIVE Focus Area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Strategies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Amount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342">
                <a:tc>
                  <a:txBody>
                    <a:bodyPr/>
                    <a:lstStyle/>
                    <a:p>
                      <a:pPr algn="l"/>
                      <a:r>
                        <a:rPr lang="en-US" sz="1100" b="0" i="0" dirty="0">
                          <a:solidFill>
                            <a:schemeClr val="tx1"/>
                          </a:solidFill>
                        </a:rPr>
                        <a:t>Improve Content Mastery on EOC exams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Curriculum &amp; Instruction 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Credit Recovery</a:t>
                      </a:r>
                    </a:p>
                    <a:p>
                      <a:pPr marL="171450" indent="-1714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Tutorial Sessions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 for afterschool tutors</a:t>
                      </a:r>
                    </a:p>
                    <a:p>
                      <a:pPr marL="171450" marR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Pay for buses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$72,171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8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C3DC6-EF6E-8948-BFE6-808D46D584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74ADF-D065-F4AC-6AFC-5232688AE1B8}"/>
              </a:ext>
            </a:extLst>
          </p:cNvPr>
          <p:cNvSpPr/>
          <p:nvPr/>
        </p:nvSpPr>
        <p:spPr>
          <a:xfrm>
            <a:off x="4262890" y="875782"/>
            <a:ext cx="7085696" cy="17029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BF239-9DC7-0C8E-F0D1-AA426EF1386E}"/>
              </a:ext>
            </a:extLst>
          </p:cNvPr>
          <p:cNvSpPr txBox="1"/>
          <p:nvPr/>
        </p:nvSpPr>
        <p:spPr>
          <a:xfrm>
            <a:off x="3419476" y="36832"/>
            <a:ext cx="877252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Plan for FY25 Leveling Reserve 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>
                <a:solidFill>
                  <a:prstClr val="black"/>
                </a:solidFill>
                <a:latin typeface="Century Schoolbook"/>
              </a:rPr>
              <a:t>$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72,171.00</a:t>
            </a:r>
          </a:p>
        </p:txBody>
      </p:sp>
    </p:spTree>
    <p:extLst>
      <p:ext uri="{BB962C8B-B14F-4D97-AF65-F5344CB8AC3E}">
        <p14:creationId xmlns:p14="http://schemas.microsoft.com/office/powerpoint/2010/main" val="4088286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454" y="5522119"/>
            <a:ext cx="870309" cy="39290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48844"/>
              </p:ext>
            </p:extLst>
          </p:nvPr>
        </p:nvGraphicFramePr>
        <p:xfrm>
          <a:off x="3640678" y="1240623"/>
          <a:ext cx="8094122" cy="53035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3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9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7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Priorities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APS FIVE Focus Area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Strategies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</a:rPr>
                        <a:t>Requests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Amount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7342">
                <a:tc>
                  <a:txBody>
                    <a:bodyPr/>
                    <a:lstStyle/>
                    <a:p>
                      <a:pPr algn="l"/>
                      <a:r>
                        <a:rPr lang="en-US" sz="1000" b="0" i="0" dirty="0">
                          <a:solidFill>
                            <a:schemeClr val="tx1"/>
                          </a:solidFill>
                        </a:rPr>
                        <a:t>Increase parental skillset to help their children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Fostering Academic Excellence for All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Implementation of guided reading trainings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Purchase ELA &amp; Math resources for parents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$3,708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algn="l"/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i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C3DC6-EF6E-8948-BFE6-808D46D584D8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74ADF-D065-F4AC-6AFC-5232688AE1B8}"/>
              </a:ext>
            </a:extLst>
          </p:cNvPr>
          <p:cNvSpPr/>
          <p:nvPr/>
        </p:nvSpPr>
        <p:spPr>
          <a:xfrm>
            <a:off x="4262890" y="875782"/>
            <a:ext cx="7085696" cy="170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BF239-9DC7-0C8E-F0D1-AA426EF1386E}"/>
              </a:ext>
            </a:extLst>
          </p:cNvPr>
          <p:cNvSpPr txBox="1"/>
          <p:nvPr/>
        </p:nvSpPr>
        <p:spPr>
          <a:xfrm>
            <a:off x="3419476" y="108719"/>
            <a:ext cx="877252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2000" b="1" dirty="0">
                <a:latin typeface="Century Schoolbook"/>
              </a:rPr>
              <a:t>Plan for FY25 Title I Holdback</a:t>
            </a:r>
          </a:p>
          <a:p>
            <a:pPr algn="ctr">
              <a:defRPr/>
            </a:pPr>
            <a:r>
              <a:rPr lang="en-US" sz="2000" b="1" dirty="0">
                <a:latin typeface="Century Schoolbook"/>
              </a:rPr>
              <a:t>$3,708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3686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7CFBF-C091-07BE-5A94-13ED50DF1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A831-8EA6-201E-E411-6600BF0F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802" y="454152"/>
            <a:ext cx="9414779" cy="1344744"/>
          </a:xfrm>
        </p:spPr>
        <p:txBody>
          <a:bodyPr/>
          <a:lstStyle/>
          <a:p>
            <a:r>
              <a:rPr lang="en-US" dirty="0"/>
              <a:t>Summary of Changes As A result of FY25 Budget Adjustment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E710C8-6069-03E6-C092-2E5B547773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0169576"/>
              </p:ext>
            </p:extLst>
          </p:nvPr>
        </p:nvGraphicFramePr>
        <p:xfrm>
          <a:off x="1152144" y="1714190"/>
          <a:ext cx="10514438" cy="28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219">
                  <a:extLst>
                    <a:ext uri="{9D8B030D-6E8A-4147-A177-3AD203B41FA5}">
                      <a16:colId xmlns:a16="http://schemas.microsoft.com/office/drawing/2014/main" val="3868647755"/>
                    </a:ext>
                  </a:extLst>
                </a:gridCol>
                <a:gridCol w="5257219">
                  <a:extLst>
                    <a:ext uri="{9D8B030D-6E8A-4147-A177-3AD203B41FA5}">
                      <a16:colId xmlns:a16="http://schemas.microsoft.com/office/drawing/2014/main" val="2112092059"/>
                    </a:ext>
                  </a:extLst>
                </a:gridCol>
              </a:tblGrid>
              <a:tr h="6574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Non-Personnel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947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Contracted Services for Instruction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35333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Contracted Services for Professional Development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19235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Instructional Employee Travel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013826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Transportation – APS Buses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5849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Administrative Employee Travel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1826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E5378-8576-2B7B-0DB0-16BBBCFF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D40AB5-D526-8D38-563D-5777281D67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113842"/>
              </p:ext>
            </p:extLst>
          </p:nvPr>
        </p:nvGraphicFramePr>
        <p:xfrm>
          <a:off x="1152144" y="4911113"/>
          <a:ext cx="1049693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931">
                  <a:extLst>
                    <a:ext uri="{9D8B030D-6E8A-4147-A177-3AD203B41FA5}">
                      <a16:colId xmlns:a16="http://schemas.microsoft.com/office/drawing/2014/main" val="32558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Summary of Changes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7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</a:rPr>
                        <a:t>PRINCIPALS: Please provide a summary of the impact these changes and how it relates to your strategic plan here.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7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898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7CFBF-C091-07BE-5A94-13ED50DF1A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AA831-8EA6-201E-E411-6600BF0F9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802" y="454152"/>
            <a:ext cx="9414779" cy="1344744"/>
          </a:xfrm>
        </p:spPr>
        <p:txBody>
          <a:bodyPr/>
          <a:lstStyle/>
          <a:p>
            <a:r>
              <a:rPr lang="en-US" dirty="0"/>
              <a:t>Summary of Changes As A result of FY25 Budget Adjustment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3E710C8-6069-03E6-C092-2E5B5477735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6147453"/>
              </p:ext>
            </p:extLst>
          </p:nvPr>
        </p:nvGraphicFramePr>
        <p:xfrm>
          <a:off x="1152144" y="1714190"/>
          <a:ext cx="10514438" cy="28669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219">
                  <a:extLst>
                    <a:ext uri="{9D8B030D-6E8A-4147-A177-3AD203B41FA5}">
                      <a16:colId xmlns:a16="http://schemas.microsoft.com/office/drawing/2014/main" val="3868647755"/>
                    </a:ext>
                  </a:extLst>
                </a:gridCol>
                <a:gridCol w="5257219">
                  <a:extLst>
                    <a:ext uri="{9D8B030D-6E8A-4147-A177-3AD203B41FA5}">
                      <a16:colId xmlns:a16="http://schemas.microsoft.com/office/drawing/2014/main" val="2112092059"/>
                    </a:ext>
                  </a:extLst>
                </a:gridCol>
              </a:tblGrid>
              <a:tr h="65741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Non-Personnel Changes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409478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Instructional Equipment/Furniture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335333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Teaching/Other Supplies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38019235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Computer Equipment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4013826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58494"/>
                  </a:ext>
                </a:extLst>
              </a:tr>
              <a:tr h="4419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3018260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7E5378-8576-2B7B-0DB0-16BBBCFFC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BD40AB5-D526-8D38-563D-5777281D673C}"/>
              </a:ext>
            </a:extLst>
          </p:cNvPr>
          <p:cNvGraphicFramePr>
            <a:graphicFrameLocks noGrp="1"/>
          </p:cNvGraphicFramePr>
          <p:nvPr/>
        </p:nvGraphicFramePr>
        <p:xfrm>
          <a:off x="1152144" y="4911113"/>
          <a:ext cx="10496931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6931">
                  <a:extLst>
                    <a:ext uri="{9D8B030D-6E8A-4147-A177-3AD203B41FA5}">
                      <a16:colId xmlns:a16="http://schemas.microsoft.com/office/drawing/2014/main" val="32558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Summary of Changes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3371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0" dirty="0">
                          <a:solidFill>
                            <a:srgbClr val="FF0000"/>
                          </a:solidFill>
                        </a:rPr>
                        <a:t>PRINCIPALS: Please provide a summary of the impact these changes and how it relates to your strategic plan here.</a:t>
                      </a:r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3676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40593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022 Principal's Report Template - Mtg 1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8" ma:contentTypeDescription="Create a new document." ma:contentTypeScope="" ma:versionID="5def9b7c34530cdfc2a28cd92dea8556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0de27e34e40fc4c57364880390dc2f16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b952a0-74d9-4848-89d6-000c4b1b707a">
      <UserInfo>
        <DisplayName>Gibel, Tandra</DisplayName>
        <AccountId>14</AccountId>
        <AccountType/>
      </UserInfo>
      <UserInfo>
        <DisplayName>Smith-Reid, Catrina</DisplayName>
        <AccountId>16</AccountId>
        <AccountType/>
      </UserInfo>
      <UserInfo>
        <DisplayName>Sofianos, Audrey</DisplayName>
        <AccountId>12</AccountId>
        <AccountType/>
      </UserInfo>
      <UserInfo>
        <DisplayName>Jacobi, Diane</DisplayName>
        <AccountId>9</AccountId>
        <AccountType/>
      </UserInfo>
      <UserInfo>
        <DisplayName>Gipson, Chaundra</DisplayName>
        <AccountId>60</AccountId>
        <AccountType/>
      </UserInfo>
    </SharedWithUsers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13F29F-D98F-4EEA-866D-95242F1D8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60D824-1F42-4605-A966-FFCBCF63520E}">
  <ds:schemaRefs>
    <ds:schemaRef ds:uri="8dcae609-94e2-4108-915c-852935aa21ad"/>
    <ds:schemaRef ds:uri="d37e30bb-5f32-4411-a640-0b4044b692bf"/>
    <ds:schemaRef ds:uri="e136758a-e7f7-4029-9cdc-709c7a6ff021"/>
    <ds:schemaRef ds:uri="ffb952a0-74d9-4848-89d6-000c4b1b707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1912341-9544-4F08-8FA1-CBA3014C96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368</Words>
  <Application>Microsoft Office PowerPoint</Application>
  <PresentationFormat>Widescreen</PresentationFormat>
  <Paragraphs>68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6</vt:i4>
      </vt:variant>
    </vt:vector>
  </HeadingPairs>
  <TitlesOfParts>
    <vt:vector size="22" baseType="lpstr">
      <vt:lpstr>Arial</vt:lpstr>
      <vt:lpstr>Arial Black</vt:lpstr>
      <vt:lpstr>Calibri</vt:lpstr>
      <vt:lpstr>Century Schoolbook</vt:lpstr>
      <vt:lpstr>Sabon Next LT</vt:lpstr>
      <vt:lpstr>Custom Design</vt:lpstr>
      <vt:lpstr>1_Custom Design</vt:lpstr>
      <vt:lpstr>2_Custom Design</vt:lpstr>
      <vt:lpstr>3_Custom Design</vt:lpstr>
      <vt:lpstr>6_Custom Design</vt:lpstr>
      <vt:lpstr>5_Custom Design</vt:lpstr>
      <vt:lpstr>4_Custom Design</vt:lpstr>
      <vt:lpstr>8_Custom Design</vt:lpstr>
      <vt:lpstr>10_Custom Design</vt:lpstr>
      <vt:lpstr>11_Custom Design</vt:lpstr>
      <vt:lpstr>2022 Principal's Report Template - Mtg 1</vt:lpstr>
      <vt:lpstr>South Atlanta high school Leveling and fy25 budget adjustment </vt:lpstr>
      <vt:lpstr>Enrollment</vt:lpstr>
      <vt:lpstr>PowerPoint Presentation</vt:lpstr>
      <vt:lpstr>PowerPoint Presentation</vt:lpstr>
      <vt:lpstr>Summary of Changes As A result of FY25 Budget Adjustment</vt:lpstr>
      <vt:lpstr>Summary of Changes As A result of FY25 Budget Adjustment</vt:lpstr>
    </vt:vector>
  </TitlesOfParts>
  <Company>Atlanta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Designer Office of Communications</dc:creator>
  <cp:lastModifiedBy>Coates, Michelle</cp:lastModifiedBy>
  <cp:revision>7</cp:revision>
  <cp:lastPrinted>2020-01-13T18:18:48Z</cp:lastPrinted>
  <dcterms:created xsi:type="dcterms:W3CDTF">2014-12-15T21:46:52Z</dcterms:created>
  <dcterms:modified xsi:type="dcterms:W3CDTF">2024-08-29T15:38:55Z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</Properties>
</file>